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7" r:id="rId2"/>
    <p:sldId id="507" r:id="rId3"/>
    <p:sldId id="579" r:id="rId4"/>
    <p:sldId id="509" r:id="rId5"/>
    <p:sldId id="610" r:id="rId6"/>
    <p:sldId id="617" r:id="rId7"/>
    <p:sldId id="616" r:id="rId8"/>
    <p:sldId id="615" r:id="rId9"/>
    <p:sldId id="614" r:id="rId10"/>
    <p:sldId id="613" r:id="rId11"/>
    <p:sldId id="612" r:id="rId12"/>
    <p:sldId id="611" r:id="rId13"/>
    <p:sldId id="600" r:id="rId14"/>
    <p:sldId id="609" r:id="rId15"/>
    <p:sldId id="586" r:id="rId16"/>
    <p:sldId id="607" r:id="rId17"/>
    <p:sldId id="608" r:id="rId18"/>
    <p:sldId id="605" r:id="rId19"/>
    <p:sldId id="580" r:id="rId20"/>
    <p:sldId id="582" r:id="rId21"/>
    <p:sldId id="606" r:id="rId22"/>
    <p:sldId id="584" r:id="rId23"/>
    <p:sldId id="576" r:id="rId24"/>
    <p:sldId id="343" r:id="rId2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e DiSerio" initials="M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469"/>
    <a:srgbClr val="5382A1"/>
    <a:srgbClr val="00B050"/>
    <a:srgbClr val="FFB500"/>
    <a:srgbClr val="7A7A7A"/>
    <a:srgbClr val="B3B3B3"/>
    <a:srgbClr val="F3F3F3"/>
    <a:srgbClr val="FF1414"/>
    <a:srgbClr val="8BAAC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3" autoAdjust="0"/>
    <p:restoredTop sz="95417" autoAdjust="0"/>
  </p:normalViewPr>
  <p:slideViewPr>
    <p:cSldViewPr snapToGrid="0">
      <p:cViewPr>
        <p:scale>
          <a:sx n="100" d="100"/>
          <a:sy n="100" d="100"/>
        </p:scale>
        <p:origin x="-456" y="-102"/>
      </p:cViewPr>
      <p:guideLst>
        <p:guide orient="horz" pos="1492"/>
        <p:guide orient="horz" pos="842"/>
        <p:guide orient="horz" pos="540"/>
        <p:guide orient="horz" pos="2281"/>
        <p:guide orient="horz" pos="2776"/>
        <p:guide orient="horz" pos="648"/>
        <p:guide orient="horz" pos="1739"/>
        <p:guide pos="2880"/>
        <p:guide pos="5619"/>
        <p:guide pos="3091"/>
        <p:guide pos="291"/>
        <p:guide pos="23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9" d="100"/>
        <a:sy n="119" d="100"/>
      </p:scale>
      <p:origin x="0" y="672"/>
    </p:cViewPr>
  </p:sorterViewPr>
  <p:notesViewPr>
    <p:cSldViewPr snapToGrid="0" snapToObjects="1">
      <p:cViewPr varScale="1">
        <p:scale>
          <a:sx n="95" d="100"/>
          <a:sy n="95" d="100"/>
        </p:scale>
        <p:origin x="-2724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pPr/>
              <a:t>3/11/2014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pPr/>
              <a:t>3/11/2014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2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8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41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68803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1029231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1716438"/>
            <a:ext cx="4284133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524" y="1156648"/>
            <a:ext cx="42910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318000" y="1156648"/>
            <a:ext cx="4825998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753544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804346" y="1163620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spcAft>
                <a:spcPts val="0"/>
              </a:spcAft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04346" y="245538"/>
            <a:ext cx="8221121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355469"/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 bwMode="white">
          <a:xfrm>
            <a:off x="797999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899602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899602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457201" y="1130300"/>
            <a:ext cx="2607406" cy="3136900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800" b="0" cap="none" baseline="0">
                <a:solidFill>
                  <a:schemeClr val="tx1"/>
                </a:solidFill>
              </a:defRPr>
            </a:lvl1pPr>
            <a:lvl2pPr marL="173736" indent="-173736">
              <a:buClr>
                <a:schemeClr val="accent1"/>
              </a:buClr>
              <a:buFont typeface="Wingdings" charset="2"/>
              <a:buChar char="§"/>
              <a:defRPr sz="16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143250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auto">
          <a:xfrm flipH="1">
            <a:off x="3171825" y="1118350"/>
            <a:ext cx="27432" cy="315515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Template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Java_clr.bmp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27" y="681179"/>
            <a:ext cx="5802373" cy="30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_Instru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153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66" y="4555067"/>
            <a:ext cx="2531533" cy="5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0" y="1571843"/>
            <a:ext cx="5030787" cy="1100723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_Instructi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153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66" y="4555067"/>
            <a:ext cx="2531533" cy="5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buClr>
                <a:schemeClr val="accent1"/>
              </a:buCl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_Instruction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1533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466" y="4555067"/>
            <a:ext cx="2531533" cy="5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600" cy="406396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47" y="1201839"/>
            <a:ext cx="8229600" cy="3564894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buClr>
                <a:schemeClr val="accent1"/>
              </a:buCl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245538"/>
            <a:ext cx="8229586" cy="406395"/>
          </a:xfr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1522101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48216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20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emplate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715000" y="0"/>
            <a:ext cx="3429000" cy="5143500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4" y="1583267"/>
            <a:ext cx="5026449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715000" y="0"/>
            <a:ext cx="34290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pic>
        <p:nvPicPr>
          <p:cNvPr id="11" name="Picture 10" descr="Java_wht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1" y="35551"/>
            <a:ext cx="1711924" cy="10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w Template_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715000" y="-24964"/>
            <a:ext cx="3429000" cy="4157107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1485" y="1583267"/>
            <a:ext cx="5026448" cy="1230657"/>
          </a:xfrm>
        </p:spPr>
        <p:txBody>
          <a:bodyPr anchor="b" anchorCtr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 bwMode="white">
          <a:xfrm>
            <a:off x="450849" y="2914276"/>
            <a:ext cx="5027083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715000" y="-25400"/>
            <a:ext cx="34290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  <p:pic>
        <p:nvPicPr>
          <p:cNvPr id="13" name="Picture 12" descr="Java_wht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1" y="35551"/>
            <a:ext cx="1711924" cy="10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1159938"/>
            <a:ext cx="9143998" cy="2980266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 userDrawn="1">
            <p:ph type="title"/>
          </p:nvPr>
        </p:nvSpPr>
        <p:spPr>
          <a:xfrm>
            <a:off x="804981" y="245538"/>
            <a:ext cx="7771752" cy="761995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804981" y="1363132"/>
            <a:ext cx="7771752" cy="2616201"/>
          </a:xfrm>
        </p:spPr>
        <p:txBody>
          <a:bodyPr lIns="0" tIns="0"/>
          <a:lstStyle>
            <a:lvl1pPr marL="219456" indent="-219456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21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53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715000" y="0"/>
            <a:ext cx="3429000" cy="51435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rgbClr val="355469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6765364" y="4646084"/>
            <a:ext cx="2038432" cy="457200"/>
            <a:chOff x="6765364" y="4646084"/>
            <a:chExt cx="2038432" cy="457200"/>
          </a:xfrm>
        </p:grpSpPr>
        <p:pic>
          <p:nvPicPr>
            <p:cNvPr id="14" name="Picture 13" descr="O_signature_wht_rgb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452" y="4819820"/>
              <a:ext cx="919344" cy="283464"/>
            </a:xfrm>
            <a:prstGeom prst="rect">
              <a:avLst/>
            </a:prstGeom>
          </p:spPr>
        </p:pic>
        <p:pic>
          <p:nvPicPr>
            <p:cNvPr id="15" name="Picture 14" descr="Java_clr_hori.bmp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765364" y="4646084"/>
              <a:ext cx="948422" cy="43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5715000" y="0"/>
            <a:ext cx="3429000" cy="4631267"/>
          </a:xfrm>
          <a:prstGeom prst="rect">
            <a:avLst/>
          </a:prstGeom>
          <a:gradFill flip="none" rotWithShape="1">
            <a:gsLst>
              <a:gs pos="100000">
                <a:srgbClr val="F3F3F3"/>
              </a:gs>
              <a:gs pos="0">
                <a:srgbClr val="B3B3B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1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761" y="1571843"/>
            <a:ext cx="4709040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5000" y="-2117"/>
            <a:ext cx="342900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2" y="1159938"/>
            <a:ext cx="9144000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4347" y="1459241"/>
            <a:ext cx="5029186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endParaRPr lang="en-US" dirty="0" smtClean="0"/>
          </a:p>
        </p:txBody>
      </p:sp>
      <p:pic>
        <p:nvPicPr>
          <p:cNvPr id="17" name="Picture 16" descr="Java_blk_rgb.png"/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27" y="2025650"/>
            <a:ext cx="3573245" cy="18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Template_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90088" y="1159938"/>
            <a:ext cx="6153912" cy="2971800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770462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90" cy="4063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347" y="1523585"/>
            <a:ext cx="8229600" cy="2929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3" name="Picture 20" descr="Oracle WHITE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597807" y="4913790"/>
            <a:ext cx="4584912" cy="219168"/>
            <a:chOff x="597807" y="4913790"/>
            <a:chExt cx="4584912" cy="219168"/>
          </a:xfrm>
        </p:grpSpPr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Copyright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 </a:t>
              </a:r>
              <a:r>
                <a:rPr lang="en-US" sz="600" smtClean="0">
                  <a:solidFill>
                    <a:schemeClr val="tx1"/>
                  </a:solidFill>
                </a:rPr>
                <a:t>©</a:t>
              </a:r>
              <a:r>
                <a:rPr lang="en-US" sz="600" baseline="0" smtClean="0">
                  <a:solidFill>
                    <a:schemeClr val="tx1"/>
                  </a:solidFill>
                </a:rPr>
                <a:t> 2013, </a:t>
              </a:r>
              <a:r>
                <a:rPr lang="en-US" sz="600" baseline="0" dirty="0" smtClean="0">
                  <a:solidFill>
                    <a:schemeClr val="tx1"/>
                  </a:solidFill>
                </a:rPr>
                <a:t>Oracle and/or its affiliates. All rights reserved.</a:t>
              </a:r>
              <a:endParaRPr lang="en-US" sz="6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 flipH="1">
              <a:off x="597807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 Box 14"/>
            <p:cNvSpPr txBox="1">
              <a:spLocks noChangeArrowheads="1"/>
            </p:cNvSpPr>
            <p:nvPr userDrawn="1"/>
          </p:nvSpPr>
          <p:spPr bwMode="auto">
            <a:xfrm>
              <a:off x="2923362" y="4913790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chemeClr val="tx1"/>
                  </a:solidFill>
                </a:rPr>
                <a:t>Insert Information Protection Policy Classification from Slide 12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2893332" y="4935973"/>
              <a:ext cx="1092" cy="96623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56299" y="4883819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6A5A4AC0-1BEC-FE47-8A68-418BE237F8CE}" type="slidenum">
              <a:rPr lang="en-US" sz="600" smtClean="0">
                <a:solidFill>
                  <a:schemeClr val="tx1"/>
                </a:solidFill>
              </a:rPr>
              <a:pPr algn="r"/>
              <a:t>‹#›</a:t>
            </a:fld>
            <a:endParaRPr lang="en-US" sz="600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6765364" y="4646084"/>
            <a:ext cx="2038432" cy="457200"/>
            <a:chOff x="6446993" y="4546600"/>
            <a:chExt cx="2374390" cy="532552"/>
          </a:xfrm>
        </p:grpSpPr>
        <p:pic>
          <p:nvPicPr>
            <p:cNvPr id="22" name="Picture 27" descr="O_signature_clr_rgb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770" y="4749944"/>
              <a:ext cx="1072613" cy="3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Java_clr_hori.bmp"/>
            <p:cNvPicPr>
              <a:picLocks noChangeAspect="1"/>
            </p:cNvPicPr>
            <p:nvPr userDrawn="1"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446993" y="4546600"/>
              <a:ext cx="1104733" cy="5080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0" y="0"/>
            <a:ext cx="576072" cy="557784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SzPct val="85000"/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itchFamily="34" charset="0"/>
        <a:buChar char="»"/>
        <a:defRPr sz="1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oracle.com/java8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8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/>
              <a:t>Quickly add explicit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parameter </a:t>
            </a:r>
            <a:r>
              <a:rPr lang="en-US" dirty="0"/>
              <a:t>types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readability</a:t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/>
              <a:t>Internal Iterators via Java 8 Streams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1619090"/>
            <a:ext cx="4210638" cy="1143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3086180"/>
            <a:ext cx="5144218" cy="1152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 smtClean="0"/>
              <a:t>Easily convert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lambdas </a:t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dirty="0"/>
              <a:t>member references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/>
              <a:t>Internal Iterators via Java 8 Streams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08" y="1523933"/>
            <a:ext cx="4172533" cy="952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808" y="2943157"/>
            <a:ext cx="4363059" cy="971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Specify a scope</a:t>
            </a:r>
            <a:br>
              <a:rPr lang="en-US" dirty="0" smtClean="0"/>
            </a:br>
            <a:r>
              <a:rPr lang="en-US" dirty="0" smtClean="0"/>
              <a:t>for upgrading to Java 8</a:t>
            </a:r>
          </a:p>
          <a:p>
            <a:pPr lvl="1"/>
            <a:r>
              <a:rPr lang="en-US" dirty="0" smtClean="0"/>
              <a:t>All/current projects</a:t>
            </a:r>
          </a:p>
          <a:p>
            <a:pPr lvl="1"/>
            <a:r>
              <a:rPr lang="en-US" dirty="0" smtClean="0"/>
              <a:t>Specific package</a:t>
            </a:r>
          </a:p>
          <a:p>
            <a:pPr lvl="1"/>
            <a:r>
              <a:rPr lang="en-US" dirty="0" smtClean="0"/>
              <a:t>Specific class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Run converters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Visually preview</a:t>
            </a:r>
            <a:br>
              <a:rPr lang="en-US" dirty="0" smtClean="0"/>
            </a:br>
            <a:r>
              <a:rPr lang="en-US" dirty="0" smtClean="0"/>
              <a:t>proposals for</a:t>
            </a:r>
            <a:br>
              <a:rPr lang="en-US" dirty="0" smtClean="0"/>
            </a:br>
            <a:r>
              <a:rPr lang="en-US" dirty="0" smtClean="0"/>
              <a:t>refactoring</a:t>
            </a:r>
            <a:br>
              <a:rPr lang="en-US" dirty="0" smtClean="0"/>
            </a:b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Refactoring in Batch Mode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261" y="2347684"/>
            <a:ext cx="5482189" cy="2281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70" y="90335"/>
            <a:ext cx="4363059" cy="2181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8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4240" y="-5994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6" y="1504905"/>
            <a:ext cx="5545469" cy="733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5" y="2381197"/>
            <a:ext cx="4486902" cy="7621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4" y="3333749"/>
            <a:ext cx="5325219" cy="5620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826776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Full Development Cycle support</a:t>
            </a:r>
            <a:br>
              <a:rPr lang="en-US" dirty="0"/>
            </a:br>
            <a:r>
              <a:rPr lang="en-US" dirty="0"/>
              <a:t>against a remote platform</a:t>
            </a:r>
          </a:p>
          <a:p>
            <a:pPr lvl="1"/>
            <a:r>
              <a:rPr lang="en-US" dirty="0"/>
              <a:t>Intuitive development</a:t>
            </a:r>
          </a:p>
          <a:p>
            <a:pPr lvl="1"/>
            <a:r>
              <a:rPr lang="en-US" dirty="0"/>
              <a:t>One-click deploy</a:t>
            </a:r>
          </a:p>
          <a:p>
            <a:pPr lvl="1"/>
            <a:r>
              <a:rPr lang="en-US" dirty="0"/>
              <a:t>Remote debugging</a:t>
            </a:r>
          </a:p>
          <a:p>
            <a:pPr lvl="1"/>
            <a:r>
              <a:rPr lang="en-US" dirty="0"/>
              <a:t>Comprehensive remote profiling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Complete end to end integration </a:t>
            </a:r>
            <a:br>
              <a:rPr lang="en-US" dirty="0"/>
            </a:br>
            <a:r>
              <a:rPr lang="en-US" dirty="0"/>
              <a:t>for Raspberry Pi</a:t>
            </a:r>
            <a:br>
              <a:rPr lang="en-US" dirty="0"/>
            </a:br>
            <a:r>
              <a:rPr lang="en-US" dirty="0"/>
              <a:t>and other embedded devices</a:t>
            </a:r>
            <a:br>
              <a:rPr lang="en-US" dirty="0"/>
            </a:br>
            <a:r>
              <a:rPr lang="en-US" dirty="0"/>
              <a:t>e.g</a:t>
            </a:r>
            <a:r>
              <a:rPr lang="en-US" dirty="0" smtClean="0"/>
              <a:t>., with </a:t>
            </a:r>
            <a:r>
              <a:rPr lang="en-US" dirty="0"/>
              <a:t>Web Services.</a:t>
            </a: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Embedded 8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Seamless Integration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390525"/>
            <a:ext cx="257175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2190749"/>
            <a:ext cx="3505200" cy="2560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James Gosling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Founder of Java,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Liquid Robotics CTO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4240" y="-5994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 smtClean="0"/>
              <a:t>“</a:t>
            </a:r>
            <a:r>
              <a:rPr lang="en-US" dirty="0" err="1" smtClean="0"/>
              <a:t>NetBeans</a:t>
            </a:r>
            <a:r>
              <a:rPr lang="en-US" dirty="0" smtClean="0"/>
              <a:t> embedded support makes embedded development painless, fluid, and fast paced. Being able to debug a running robot at sea from a thousand miles away is truly life-altering.</a:t>
            </a:r>
            <a:r>
              <a:rPr lang="en-US" alt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998226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Make use </a:t>
            </a:r>
            <a:r>
              <a:rPr lang="en-US" dirty="0" smtClean="0"/>
              <a:t>of</a:t>
            </a:r>
            <a:br>
              <a:rPr lang="en-US" dirty="0" smtClean="0"/>
            </a:br>
            <a:r>
              <a:rPr lang="en-US" dirty="0" smtClean="0"/>
              <a:t>Java </a:t>
            </a:r>
            <a:r>
              <a:rPr lang="en-US" dirty="0"/>
              <a:t>ME 8 </a:t>
            </a:r>
            <a:r>
              <a:rPr lang="en-US" dirty="0" smtClean="0"/>
              <a:t>CLDC</a:t>
            </a:r>
            <a:br>
              <a:rPr lang="en-US" dirty="0" smtClean="0"/>
            </a:br>
            <a:r>
              <a:rPr lang="en-US" dirty="0" smtClean="0"/>
              <a:t>Platform </a:t>
            </a:r>
            <a:r>
              <a:rPr lang="en-US" dirty="0"/>
              <a:t>Emulator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Intuitive tools and editors</a:t>
            </a:r>
            <a:br>
              <a:rPr lang="en-US" dirty="0"/>
            </a:br>
            <a:r>
              <a:rPr lang="en-US" dirty="0"/>
              <a:t>for JDK 8 on Java ME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Simple customization</a:t>
            </a:r>
            <a:br>
              <a:rPr lang="en-US" dirty="0"/>
            </a:br>
            <a:r>
              <a:rPr lang="en-US" dirty="0"/>
              <a:t>of optional packages,</a:t>
            </a:r>
            <a:br>
              <a:rPr lang="en-US" dirty="0"/>
            </a:br>
            <a:r>
              <a:rPr lang="en-US" dirty="0"/>
              <a:t>e.g., Web Services.</a:t>
            </a: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ME Embedded 8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Seamless Integration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84" y="838200"/>
            <a:ext cx="4710645" cy="3714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18" y="3333855"/>
            <a:ext cx="5164991" cy="133339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998226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Editor</a:t>
            </a:r>
            <a:r>
              <a:rPr lang="en-US" dirty="0"/>
              <a:t>, Debugger, </a:t>
            </a:r>
            <a:r>
              <a:rPr lang="en-US" dirty="0" smtClean="0"/>
              <a:t>Profiler</a:t>
            </a:r>
            <a:endParaRPr lang="en-US" dirty="0"/>
          </a:p>
          <a:p>
            <a:r>
              <a:rPr lang="en-US" dirty="0" err="1" smtClean="0"/>
              <a:t>PrimeFaces</a:t>
            </a:r>
            <a:r>
              <a:rPr lang="en-US" dirty="0" smtClean="0"/>
              <a:t>, </a:t>
            </a:r>
            <a:r>
              <a:rPr lang="en-US" dirty="0" err="1" smtClean="0"/>
              <a:t>RichFaces</a:t>
            </a:r>
            <a:r>
              <a:rPr lang="en-US" dirty="0" smtClean="0"/>
              <a:t>, </a:t>
            </a:r>
            <a:r>
              <a:rPr lang="en-US" dirty="0" err="1" smtClean="0"/>
              <a:t>IceFaces</a:t>
            </a:r>
            <a:endParaRPr lang="en-US" dirty="0" smtClean="0"/>
          </a:p>
          <a:p>
            <a:r>
              <a:rPr lang="en-US" dirty="0" smtClean="0"/>
              <a:t>Maven, Ant, </a:t>
            </a:r>
            <a:r>
              <a:rPr lang="en-US" dirty="0" err="1" smtClean="0"/>
              <a:t>Gradle</a:t>
            </a:r>
            <a:endParaRPr lang="en-US" dirty="0"/>
          </a:p>
          <a:p>
            <a:r>
              <a:rPr lang="en-US" dirty="0" err="1" smtClean="0"/>
              <a:t>Git</a:t>
            </a:r>
            <a:r>
              <a:rPr lang="en-US" dirty="0" smtClean="0"/>
              <a:t>, Mercurial, Subversion</a:t>
            </a:r>
            <a:endParaRPr lang="en-US" dirty="0"/>
          </a:p>
          <a:p>
            <a:r>
              <a:rPr lang="en-US" dirty="0" smtClean="0"/>
              <a:t>Code Analysis, e.g., </a:t>
            </a:r>
            <a:r>
              <a:rPr lang="en-US" dirty="0" err="1" smtClean="0"/>
              <a:t>FindBugs</a:t>
            </a:r>
            <a:endParaRPr lang="en-US" dirty="0"/>
          </a:p>
          <a:p>
            <a:r>
              <a:rPr lang="en-US" dirty="0" err="1" smtClean="0"/>
              <a:t>JUnit</a:t>
            </a:r>
            <a:r>
              <a:rPr lang="en-US" dirty="0" smtClean="0"/>
              <a:t>, </a:t>
            </a:r>
            <a:r>
              <a:rPr lang="en-US" dirty="0" err="1" smtClean="0"/>
              <a:t>TestNG</a:t>
            </a: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for Java EE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87" y="2762354"/>
            <a:ext cx="2151497" cy="597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87" y="309756"/>
            <a:ext cx="3052763" cy="6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28" y="1318824"/>
            <a:ext cx="2767013" cy="941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663" y="2260327"/>
            <a:ext cx="9525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3966315"/>
            <a:ext cx="2409825" cy="700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8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Çağatay</a:t>
            </a:r>
            <a:r>
              <a:rPr lang="en-US" dirty="0"/>
              <a:t> </a:t>
            </a:r>
            <a:r>
              <a:rPr lang="en-US" dirty="0" err="1"/>
              <a:t>Çivici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Founder of </a:t>
            </a:r>
            <a:r>
              <a:rPr lang="en-US" dirty="0" err="1" smtClean="0"/>
              <a:t>PrimeFaces</a:t>
            </a:r>
            <a:r>
              <a:rPr lang="en-US" dirty="0" smtClean="0"/>
              <a:t>,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PrimeFaces</a:t>
            </a:r>
            <a:r>
              <a:rPr lang="en-US" dirty="0" smtClean="0"/>
              <a:t> Lead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4240" y="-5994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“We have found that </a:t>
            </a:r>
            <a:r>
              <a:rPr lang="en-US" dirty="0" err="1" smtClean="0"/>
              <a:t>NetBeans</a:t>
            </a:r>
            <a:r>
              <a:rPr lang="en-US" dirty="0"/>
              <a:t> </a:t>
            </a:r>
            <a:r>
              <a:rPr lang="en-US" dirty="0" smtClean="0"/>
              <a:t>IDE is fast at introducing new features that ease Java EE development and integrates perfectly with popular tools like Maven. It provides the best Maven integration we know of.</a:t>
            </a:r>
            <a:r>
              <a:rPr lang="en-US" alt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1245876"/>
            <a:ext cx="8229600" cy="3062606"/>
          </a:xfrm>
        </p:spPr>
        <p:txBody>
          <a:bodyPr/>
          <a:lstStyle/>
          <a:p>
            <a:r>
              <a:rPr lang="en-US" dirty="0" smtClean="0"/>
              <a:t>Smart </a:t>
            </a:r>
            <a:r>
              <a:rPr lang="en-US" dirty="0" err="1" smtClean="0"/>
              <a:t>PrimeFaces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code generators</a:t>
            </a:r>
          </a:p>
          <a:p>
            <a:pPr lvl="1"/>
            <a:r>
              <a:rPr lang="en-US" dirty="0" smtClean="0"/>
              <a:t>generate complete CRUD apps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data forms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 data tables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Tools for </a:t>
            </a:r>
            <a:r>
              <a:rPr lang="en-US" dirty="0" err="1" smtClean="0"/>
              <a:t>Facelets</a:t>
            </a:r>
            <a:r>
              <a:rPr lang="en-US" dirty="0" smtClean="0"/>
              <a:t>, CDI, and JPA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nhanced code completion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and enhanced Java hints</a:t>
            </a:r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61" y="1206670"/>
            <a:ext cx="3784127" cy="2730159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for Java EE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Out of the Box for Java 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1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1484" y="1583267"/>
            <a:ext cx="5026449" cy="1230657"/>
          </a:xfrm>
        </p:spPr>
        <p:txBody>
          <a:bodyPr/>
          <a:lstStyle/>
          <a:p>
            <a:r>
              <a:rPr lang="en-US" sz="4800" dirty="0" err="1" smtClean="0"/>
              <a:t>NetBeans</a:t>
            </a:r>
            <a:r>
              <a:rPr lang="en-US" sz="4800" dirty="0" smtClean="0"/>
              <a:t> IDE </a:t>
            </a:r>
            <a:r>
              <a:rPr lang="en-US" sz="4800" dirty="0" smtClean="0"/>
              <a:t>8</a:t>
            </a:r>
            <a:endParaRPr lang="en-US" sz="4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O_signature_wht_rg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25" y="4055396"/>
            <a:ext cx="1050909" cy="3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90724"/>
            <a:ext cx="2057351" cy="440985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1388751"/>
            <a:ext cx="8229600" cy="3062606"/>
          </a:xfrm>
        </p:spPr>
        <p:txBody>
          <a:bodyPr/>
          <a:lstStyle/>
          <a:p>
            <a:r>
              <a:rPr lang="en-US" dirty="0"/>
              <a:t>Maven defines the POM. </a:t>
            </a:r>
            <a:br>
              <a:rPr lang="en-US" dirty="0"/>
            </a:br>
            <a:r>
              <a:rPr lang="en-US" dirty="0"/>
              <a:t>POM is the </a:t>
            </a:r>
            <a:r>
              <a:rPr lang="en-US" dirty="0" smtClean="0"/>
              <a:t>project.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 import process. Simply open the POM.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All execution happens through </a:t>
            </a:r>
            <a:r>
              <a:rPr lang="en-US" dirty="0" smtClean="0"/>
              <a:t>Maven,</a:t>
            </a:r>
            <a:br>
              <a:rPr lang="en-US" dirty="0" smtClean="0"/>
            </a:br>
            <a:r>
              <a:rPr lang="en-US" dirty="0"/>
              <a:t>the IDE executes tests</a:t>
            </a:r>
            <a:br>
              <a:rPr lang="en-US" dirty="0"/>
            </a:br>
            <a:r>
              <a:rPr lang="en-US" dirty="0"/>
              <a:t>exactly how CI does </a:t>
            </a:r>
            <a:r>
              <a:rPr lang="en-US" dirty="0" smtClean="0"/>
              <a:t>it.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 plugins needed. “It just works.”</a:t>
            </a:r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sp>
        <p:nvSpPr>
          <p:cNvPr id="8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for Maven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1388751"/>
            <a:ext cx="8229600" cy="3062606"/>
          </a:xfrm>
        </p:spPr>
        <p:txBody>
          <a:bodyPr/>
          <a:lstStyle/>
          <a:p>
            <a:r>
              <a:rPr lang="en-US" dirty="0" smtClean="0"/>
              <a:t>Hierarchical graphs of dependencies</a:t>
            </a:r>
          </a:p>
          <a:p>
            <a:pPr lvl="1"/>
            <a:r>
              <a:rPr lang="en-US" dirty="0" smtClean="0"/>
              <a:t>New graph layout switcher</a:t>
            </a:r>
          </a:p>
          <a:p>
            <a:pPr lvl="1"/>
            <a:r>
              <a:rPr lang="en-US" dirty="0" smtClean="0"/>
              <a:t>Navigator shows POM goals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Improved performance</a:t>
            </a:r>
          </a:p>
          <a:p>
            <a:pPr lvl="1"/>
            <a:r>
              <a:rPr lang="en-US" dirty="0" smtClean="0"/>
              <a:t>When re-running</a:t>
            </a:r>
          </a:p>
          <a:p>
            <a:pPr lvl="1"/>
            <a:r>
              <a:rPr lang="en-US" dirty="0" smtClean="0"/>
              <a:t>When applying code changes</a:t>
            </a:r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New Visualizers and Analyzers for Maven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84" y="1911328"/>
            <a:ext cx="4288962" cy="2203234"/>
          </a:xfrm>
          <a:prstGeom prst="rect">
            <a:avLst/>
          </a:prstGeom>
        </p:spPr>
      </p:pic>
      <p:sp>
        <p:nvSpPr>
          <p:cNvPr id="8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for Maven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1283976"/>
            <a:ext cx="8229600" cy="3062606"/>
          </a:xfrm>
        </p:spPr>
        <p:txBody>
          <a:bodyPr/>
          <a:lstStyle/>
          <a:p>
            <a:r>
              <a:rPr lang="en-US" dirty="0" smtClean="0"/>
              <a:t>Deep editor integration features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Hyperlinking between artifacts</a:t>
            </a:r>
          </a:p>
          <a:p>
            <a:pPr lvl="1"/>
            <a:r>
              <a:rPr lang="en-US" dirty="0" smtClean="0"/>
              <a:t>Code completion enhancements</a:t>
            </a:r>
          </a:p>
          <a:p>
            <a:pPr lvl="1"/>
            <a:r>
              <a:rPr lang="en-US" dirty="0" smtClean="0"/>
              <a:t>New hints and error messages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File templates and generators</a:t>
            </a:r>
          </a:p>
          <a:p>
            <a:r>
              <a:rPr lang="en-US" dirty="0" smtClean="0"/>
              <a:t>Grunt</a:t>
            </a:r>
          </a:p>
          <a:p>
            <a:r>
              <a:rPr lang="en-US" dirty="0" smtClean="0"/>
              <a:t>Karma</a:t>
            </a:r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57756"/>
            <a:ext cx="8229600" cy="304800"/>
          </a:xfrm>
        </p:spPr>
        <p:txBody>
          <a:bodyPr/>
          <a:lstStyle/>
          <a:p>
            <a:r>
              <a:rPr lang="en-US" dirty="0" smtClean="0"/>
              <a:t>Angular, Knockout, Backbone, </a:t>
            </a:r>
            <a:r>
              <a:rPr lang="en-US" dirty="0" err="1" smtClean="0"/>
              <a:t>ExtJS</a:t>
            </a:r>
            <a:r>
              <a:rPr lang="en-US" dirty="0" smtClean="0"/>
              <a:t>, </a:t>
            </a:r>
            <a:r>
              <a:rPr lang="en-US" dirty="0" smtClean="0"/>
              <a:t>jQuery, and </a:t>
            </a:r>
            <a:r>
              <a:rPr lang="en-US" dirty="0" smtClean="0"/>
              <a:t>more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28" y="1709833"/>
            <a:ext cx="2857143" cy="1552381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for HTML5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NetBeans</a:t>
            </a:r>
            <a:r>
              <a:rPr lang="en-US" dirty="0" smtClean="0"/>
              <a:t> 8 and Java 8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785297" y="1306361"/>
            <a:ext cx="8229600" cy="3062606"/>
          </a:xfrm>
        </p:spPr>
        <p:txBody>
          <a:bodyPr/>
          <a:lstStyle/>
          <a:p>
            <a:r>
              <a:rPr lang="en-US" b="1" dirty="0" smtClean="0"/>
              <a:t>Download:</a:t>
            </a:r>
            <a:r>
              <a:rPr lang="en-US" dirty="0" smtClean="0"/>
              <a:t> java.oracle.com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Documentation:</a:t>
            </a:r>
            <a:r>
              <a:rPr lang="en-US" dirty="0" smtClean="0"/>
              <a:t> docs.oracle.com/</a:t>
            </a:r>
            <a:r>
              <a:rPr lang="en-US" dirty="0" err="1" smtClean="0"/>
              <a:t>javase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Training:</a:t>
            </a:r>
            <a:r>
              <a:rPr lang="en-US" dirty="0" smtClean="0"/>
              <a:t> education.oracle.com/java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Java 8 Central: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oracle.com/java8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err="1" smtClean="0"/>
              <a:t>NetBeans</a:t>
            </a:r>
            <a:r>
              <a:rPr lang="en-US" b="1" dirty="0" smtClean="0"/>
              <a:t> IDE:</a:t>
            </a:r>
            <a:r>
              <a:rPr lang="en-US" dirty="0" smtClean="0"/>
              <a:t> netbeans.org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Learn More &amp; Resources</a:t>
            </a:r>
            <a:endParaRPr lang="en-US" dirty="0"/>
          </a:p>
        </p:txBody>
      </p: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6431055" y="1636366"/>
            <a:ext cx="2293845" cy="2131634"/>
            <a:chOff x="6787027" y="203214"/>
            <a:chExt cx="2069105" cy="226187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667" y="2114108"/>
              <a:ext cx="245226" cy="244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187" y="281020"/>
              <a:ext cx="244186" cy="244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187" y="721212"/>
              <a:ext cx="244186" cy="244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667" y="1673917"/>
              <a:ext cx="245226" cy="2441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268667" y="1619676"/>
              <a:ext cx="1422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solidFill>
                    <a:schemeClr val="tx2"/>
                  </a:solidFill>
                </a:rPr>
                <a:t>Youtube.com</a:t>
              </a:r>
              <a:r>
                <a:rPr lang="en-US" sz="1000" dirty="0" smtClean="0">
                  <a:solidFill>
                    <a:schemeClr val="tx2"/>
                  </a:solidFill>
                </a:rPr>
                <a:t>/java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68667" y="2040533"/>
              <a:ext cx="1422406" cy="42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tx2"/>
                  </a:solidFill>
                </a:rPr>
                <a:t>blogs.oracle.com/java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68667" y="777961"/>
              <a:ext cx="1587465" cy="58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tx2"/>
                  </a:solidFill>
                </a:rPr>
                <a:t>facebook.com/</a:t>
              </a:r>
              <a:r>
                <a:rPr lang="en-US" sz="1000" dirty="0" err="1" smtClean="0">
                  <a:solidFill>
                    <a:schemeClr val="tx2"/>
                  </a:solidFill>
                </a:rPr>
                <a:t>netbeans</a:t>
              </a:r>
              <a:r>
                <a:rPr lang="en-US" sz="1000" dirty="0" smtClean="0">
                  <a:solidFill>
                    <a:schemeClr val="tx2"/>
                  </a:solidFill>
                </a:rPr>
                <a:t/>
              </a:r>
              <a:br>
                <a:rPr lang="en-US" sz="1000" dirty="0" smtClean="0">
                  <a:solidFill>
                    <a:schemeClr val="tx2"/>
                  </a:solidFill>
                </a:rPr>
              </a:br>
              <a:endParaRPr lang="en-US" sz="10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68667" y="203214"/>
              <a:ext cx="1422406" cy="58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solidFill>
                    <a:schemeClr val="tx2"/>
                  </a:solidFill>
                </a:rPr>
                <a:t>@java @</a:t>
              </a:r>
              <a:r>
                <a:rPr lang="en-US" sz="1000" dirty="0" err="1" smtClean="0">
                  <a:solidFill>
                    <a:schemeClr val="tx2"/>
                  </a:solidFill>
                </a:rPr>
                <a:t>javaembedded</a:t>
              </a:r>
              <a:r>
                <a:rPr lang="en-US" sz="1000" dirty="0" smtClean="0">
                  <a:solidFill>
                    <a:schemeClr val="tx2"/>
                  </a:solidFill>
                </a:rPr>
                <a:t/>
              </a:r>
              <a:br>
                <a:rPr lang="en-US" sz="1000" dirty="0" smtClean="0">
                  <a:solidFill>
                    <a:schemeClr val="tx2"/>
                  </a:solidFill>
                </a:rPr>
              </a:br>
              <a:r>
                <a:rPr lang="en-US" sz="1000" dirty="0" smtClean="0">
                  <a:solidFill>
                    <a:schemeClr val="tx2"/>
                  </a:solidFill>
                </a:rPr>
                <a:t>@</a:t>
              </a:r>
              <a:r>
                <a:rPr lang="en-US" sz="1000" dirty="0" err="1" smtClean="0">
                  <a:solidFill>
                    <a:schemeClr val="tx2"/>
                  </a:solidFill>
                </a:rPr>
                <a:t>netbeans</a:t>
              </a:r>
              <a:endParaRPr lang="en-US" sz="1000" dirty="0" smtClean="0">
                <a:solidFill>
                  <a:schemeClr val="tx2"/>
                </a:solidFill>
              </a:endParaRPr>
            </a:p>
          </p:txBody>
        </p:sp>
        <p:pic>
          <p:nvPicPr>
            <p:cNvPr id="24" name="Picture 23" descr="nightjhackingtin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7027" y="1161404"/>
              <a:ext cx="316507" cy="31650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268667" y="1198819"/>
              <a:ext cx="14224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solidFill>
                    <a:schemeClr val="tx2"/>
                  </a:solidFill>
                </a:rPr>
                <a:t>Nighthacking.com</a:t>
              </a:r>
              <a:endParaRPr lang="en-US" sz="1000" dirty="0" smtClean="0">
                <a:solidFill>
                  <a:schemeClr val="tx2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4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Java, HTML5, PHP, C/C++</a:t>
            </a:r>
            <a:br>
              <a:rPr lang="en-US" dirty="0" smtClean="0"/>
            </a:br>
            <a:r>
              <a:rPr lang="en-US" dirty="0" smtClean="0"/>
              <a:t>and more</a:t>
            </a:r>
          </a:p>
          <a:p>
            <a:r>
              <a:rPr lang="en-US" dirty="0" smtClean="0"/>
              <a:t>Ready to use out of the box</a:t>
            </a:r>
            <a:endParaRPr lang="en-US" dirty="0"/>
          </a:p>
          <a:p>
            <a:r>
              <a:rPr lang="en-US" dirty="0" smtClean="0"/>
              <a:t>Support for latest Java specs</a:t>
            </a:r>
            <a:endParaRPr lang="en-US" dirty="0"/>
          </a:p>
          <a:p>
            <a:r>
              <a:rPr lang="en-US" dirty="0" smtClean="0"/>
              <a:t>Intuitive workflow</a:t>
            </a:r>
            <a:endParaRPr lang="en-US" dirty="0"/>
          </a:p>
          <a:p>
            <a:r>
              <a:rPr lang="en-US" dirty="0" smtClean="0"/>
              <a:t>Free and open source</a:t>
            </a:r>
            <a:endParaRPr lang="en-US" dirty="0"/>
          </a:p>
          <a:p>
            <a:r>
              <a:rPr lang="en-US" dirty="0" smtClean="0"/>
              <a:t>Customizable and extensible</a:t>
            </a:r>
          </a:p>
          <a:p>
            <a:r>
              <a:rPr lang="en-US" dirty="0" smtClean="0"/>
              <a:t>Large community and many plugins</a:t>
            </a:r>
            <a:br>
              <a:rPr lang="en-US" dirty="0" smtClean="0"/>
            </a:b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705381"/>
            <a:ext cx="8229600" cy="304800"/>
          </a:xfrm>
        </p:spPr>
        <p:txBody>
          <a:bodyPr/>
          <a:lstStyle/>
          <a:p>
            <a:r>
              <a:rPr lang="en-US" dirty="0" smtClean="0"/>
              <a:t>Comprehensive Development Environment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46" y="1533524"/>
            <a:ext cx="3976479" cy="2357191"/>
          </a:xfrm>
          <a:prstGeom prst="rect">
            <a:avLst/>
          </a:prstGeom>
        </p:spPr>
      </p:pic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NetBeans</a:t>
            </a:r>
            <a:r>
              <a:rPr lang="en-US" dirty="0" smtClean="0"/>
              <a:t> IDE?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Java 8</a:t>
            </a:r>
          </a:p>
          <a:p>
            <a:r>
              <a:rPr lang="en-US" dirty="0" smtClean="0"/>
              <a:t>Java EE</a:t>
            </a:r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HTML5</a:t>
            </a:r>
          </a:p>
          <a:p>
            <a:r>
              <a:rPr lang="en-US" dirty="0" smtClean="0"/>
              <a:t>Miscellaneous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/>
              <a:t>Quickly convert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anonymous </a:t>
            </a:r>
            <a:br>
              <a:rPr lang="en-US" dirty="0" smtClean="0"/>
            </a:br>
            <a:r>
              <a:rPr lang="en-US" dirty="0" smtClean="0"/>
              <a:t>inner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lambdas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41" y="833341"/>
            <a:ext cx="5020376" cy="13813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6" y="2428819"/>
            <a:ext cx="4753639" cy="8002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116" y="3400039"/>
            <a:ext cx="5439535" cy="1282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/>
              <a:t>Static analysis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ensure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safe transformation,</a:t>
            </a:r>
            <a:br>
              <a:rPr lang="en-US" dirty="0" smtClean="0"/>
            </a:br>
            <a:r>
              <a:rPr lang="en-US" dirty="0" smtClean="0"/>
              <a:t>automatically </a:t>
            </a:r>
            <a:br>
              <a:rPr lang="en-US" dirty="0" smtClean="0"/>
            </a:br>
            <a:r>
              <a:rPr lang="en-US" dirty="0" smtClean="0"/>
              <a:t>add </a:t>
            </a:r>
            <a:r>
              <a:rPr lang="en-US" dirty="0"/>
              <a:t>cast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correct type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68" y="3276475"/>
            <a:ext cx="5599015" cy="14288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19" y="628150"/>
            <a:ext cx="4816371" cy="2505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 smtClean="0"/>
              <a:t>When variable </a:t>
            </a:r>
            <a:r>
              <a:rPr lang="en-US" dirty="0"/>
              <a:t>declaration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hides </a:t>
            </a:r>
            <a:r>
              <a:rPr lang="en-US" dirty="0"/>
              <a:t>variable in enclosed </a:t>
            </a:r>
            <a:r>
              <a:rPr lang="en-US" dirty="0" smtClean="0"/>
              <a:t>scope,</a:t>
            </a:r>
            <a:br>
              <a:rPr lang="en-US" dirty="0" smtClean="0"/>
            </a:br>
            <a:r>
              <a:rPr lang="en-US" dirty="0" smtClean="0"/>
              <a:t>the IDE detects </a:t>
            </a:r>
            <a:r>
              <a:rPr lang="en-US" dirty="0"/>
              <a:t>and </a:t>
            </a:r>
            <a:r>
              <a:rPr lang="en-US" dirty="0" smtClean="0"/>
              <a:t>renames </a:t>
            </a:r>
            <a:br>
              <a:rPr lang="en-US" dirty="0" smtClean="0"/>
            </a:br>
            <a:r>
              <a:rPr lang="en-US" dirty="0" smtClean="0"/>
              <a:t>shadowed </a:t>
            </a:r>
            <a:r>
              <a:rPr lang="en-US" dirty="0"/>
              <a:t>variables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 smtClean="0"/>
              <a:t>Lambda Expressions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75" y="2900214"/>
            <a:ext cx="3824610" cy="174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75" y="380653"/>
            <a:ext cx="3924639" cy="230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0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 smtClean="0"/>
              <a:t>Editor support </a:t>
            </a:r>
            <a:r>
              <a:rPr lang="en-US" dirty="0"/>
              <a:t>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functional </a:t>
            </a:r>
            <a:br>
              <a:rPr lang="en-US" dirty="0" smtClean="0"/>
            </a:br>
            <a:r>
              <a:rPr lang="en-US" dirty="0" smtClean="0"/>
              <a:t>operations </a:t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collections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/>
              <a:t>Internal Iterators via Java 8 Streams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26" y="1428546"/>
            <a:ext cx="5353798" cy="2915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xfrm>
            <a:off x="804347" y="741051"/>
            <a:ext cx="8229600" cy="3062606"/>
          </a:xfrm>
        </p:spPr>
        <p:txBody>
          <a:bodyPr/>
          <a:lstStyle/>
          <a:p>
            <a:endParaRPr lang="en-US" dirty="0" smtClean="0"/>
          </a:p>
          <a:p>
            <a:pPr marL="60325" indent="0">
              <a:buNone/>
            </a:pPr>
            <a:endParaRPr lang="en-US" dirty="0"/>
          </a:p>
          <a:p>
            <a:pPr marL="60325" indent="0">
              <a:buNone/>
            </a:pPr>
            <a:endParaRPr lang="en-US" dirty="0" smtClean="0"/>
          </a:p>
          <a:p>
            <a:r>
              <a:rPr lang="en-US" dirty="0" smtClean="0"/>
              <a:t>Smoothly convert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internal iterators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via </a:t>
            </a:r>
            <a:r>
              <a:rPr lang="en-US" dirty="0"/>
              <a:t>hints and </a:t>
            </a:r>
            <a:r>
              <a:rPr lang="en-US" dirty="0" smtClean="0"/>
              <a:t>tips</a:t>
            </a:r>
            <a:br>
              <a:rPr lang="en-US" dirty="0" smtClean="0"/>
            </a:br>
            <a:endParaRPr lang="en-US" dirty="0" smtClean="0"/>
          </a:p>
          <a:p>
            <a:pPr marL="60325" indent="0">
              <a:buNone/>
            </a:pPr>
            <a:endParaRPr lang="en-US" dirty="0" smtClean="0"/>
          </a:p>
          <a:p>
            <a:pPr marL="60325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itle 10"/>
          <p:cNvSpPr>
            <a:spLocks noGrp="1"/>
          </p:cNvSpPr>
          <p:nvPr>
            <p:ph type="title"/>
          </p:nvPr>
        </p:nvSpPr>
        <p:spPr>
          <a:xfrm>
            <a:off x="804347" y="245538"/>
            <a:ext cx="8229586" cy="406395"/>
          </a:xfrm>
        </p:spPr>
        <p:txBody>
          <a:bodyPr/>
          <a:lstStyle/>
          <a:p>
            <a:r>
              <a:rPr lang="en-US" dirty="0" smtClean="0"/>
              <a:t>Tools </a:t>
            </a:r>
            <a:r>
              <a:rPr lang="en-US" dirty="0"/>
              <a:t>for Java SE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695856"/>
            <a:ext cx="8229600" cy="304800"/>
          </a:xfrm>
        </p:spPr>
        <p:txBody>
          <a:bodyPr/>
          <a:lstStyle/>
          <a:p>
            <a:r>
              <a:rPr lang="en-US" dirty="0"/>
              <a:t>Internal Iterators via Java 8 Streams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22" y="1138116"/>
            <a:ext cx="4286849" cy="17433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22" y="3048000"/>
            <a:ext cx="4305901" cy="1552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va8_ScrencastTemplate_16x9">
  <a:themeElements>
    <a:clrScheme name="Custom 26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5382A1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Java8_ScrencastTemplate_16x9</Template>
  <TotalTime>591</TotalTime>
  <Words>365</Words>
  <Application>Microsoft Office PowerPoint</Application>
  <PresentationFormat>On-screen Show (16:9)</PresentationFormat>
  <Paragraphs>161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Java8_ScrencastTemplate_16x9</vt:lpstr>
      <vt:lpstr>PowerPoint Presentation</vt:lpstr>
      <vt:lpstr>NetBeans IDE 8</vt:lpstr>
      <vt:lpstr>What is NetBeans IDE?</vt:lpstr>
      <vt:lpstr>Program Agenda</vt:lpstr>
      <vt:lpstr>Tools for Java SE 8</vt:lpstr>
      <vt:lpstr>Tools for Java SE 8</vt:lpstr>
      <vt:lpstr>Tools for Java SE 8</vt:lpstr>
      <vt:lpstr>Tools for Java SE 8</vt:lpstr>
      <vt:lpstr>Tools for Java SE 8</vt:lpstr>
      <vt:lpstr>Tools for Java SE 8</vt:lpstr>
      <vt:lpstr>Tools for Java SE 8</vt:lpstr>
      <vt:lpstr>Tools for Java SE 8</vt:lpstr>
      <vt:lpstr>PowerPoint Presentation</vt:lpstr>
      <vt:lpstr>Tools for Java SE Embedded 8</vt:lpstr>
      <vt:lpstr>PowerPoint Presentation</vt:lpstr>
      <vt:lpstr>Tools for Java ME Embedded 8</vt:lpstr>
      <vt:lpstr>Tools for Java EE</vt:lpstr>
      <vt:lpstr>PowerPoint Presentation</vt:lpstr>
      <vt:lpstr>Tools for Java EE</vt:lpstr>
      <vt:lpstr>Tools for Maven</vt:lpstr>
      <vt:lpstr>Tools for Maven</vt:lpstr>
      <vt:lpstr>Tools for HTML5</vt:lpstr>
      <vt:lpstr>NetBeans 8 and Java 8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Geertjan</dc:creator>
  <cp:lastModifiedBy>Geertjan</cp:lastModifiedBy>
  <cp:revision>188</cp:revision>
  <cp:lastPrinted>2012-08-08T17:55:00Z</cp:lastPrinted>
  <dcterms:created xsi:type="dcterms:W3CDTF">2014-02-13T11:43:06Z</dcterms:created>
  <dcterms:modified xsi:type="dcterms:W3CDTF">2014-03-11T14:29:05Z</dcterms:modified>
</cp:coreProperties>
</file>